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56" r:id="rId4"/>
    <p:sldId id="257" r:id="rId5"/>
    <p:sldId id="270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9" r:id="rId14"/>
    <p:sldId id="268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" y="-54430"/>
            <a:ext cx="913823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62068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Adobe 楷体 Std R" pitchFamily="18" charset="-122"/>
                <a:ea typeface="Adobe 楷体 Std R" pitchFamily="18" charset="-122"/>
              </a:rPr>
              <a:t>二年级下册语文课文</a:t>
            </a:r>
            <a:r>
              <a:rPr lang="en-US" altLang="zh-CN" dirty="0">
                <a:latin typeface="Adobe 楷体 Std R" pitchFamily="18" charset="-122"/>
                <a:ea typeface="Adobe 楷体 Std R" pitchFamily="18" charset="-122"/>
              </a:rPr>
              <a:t>3</a:t>
            </a:r>
            <a:endParaRPr lang="zh-CN" altLang="en-US" dirty="0"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196752"/>
            <a:ext cx="72239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开满鲜花的小路</a:t>
            </a:r>
            <a:endParaRPr lang="zh-CN" altLang="en-US" sz="6000" b="1" dirty="0">
              <a:solidFill>
                <a:srgbClr val="00B05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4371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59621" y="2420888"/>
            <a:ext cx="7056784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Adobe 楷体 Std R" pitchFamily="18" charset="-122"/>
                <a:ea typeface="Adobe 楷体 Std R" pitchFamily="18" charset="-122"/>
              </a:rPr>
              <a:t>难点名称：在感知体验中培养学生的理解能力、语言表达能力及欣赏美、创造美的能力</a:t>
            </a:r>
            <a:r>
              <a:rPr lang="en-US" altLang="zh-CN" sz="2800" dirty="0"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en-US" sz="2800" dirty="0">
                <a:latin typeface="Adobe 楷体 Std R" pitchFamily="18" charset="-122"/>
                <a:ea typeface="Adobe 楷体 Std R" pitchFamily="18" charset="-122"/>
              </a:rPr>
              <a:t>生发出欣赏美、赞美美、分享美的情感。</a:t>
            </a:r>
            <a:endParaRPr lang="zh-CN" altLang="en-US" sz="2800" dirty="0"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15" y="1"/>
            <a:ext cx="913823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836712"/>
            <a:ext cx="7776864" cy="1281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读课文，说一说：长颈鹿大叔寄给鼹鼠先生的礼物是什么？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2492896"/>
            <a:ext cx="461665" cy="3240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2382967"/>
            <a:ext cx="741682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  松鼠太太对鼹鼠先生说：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我知道了，去年长颈鹿大叔寄给你的是花籽。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zh-CN" altLang="en-US" sz="3200" b="1" u="sng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这是多么美好的礼物啊！</a:t>
            </a:r>
            <a:r>
              <a:rPr lang="en-US" altLang="zh-CN" sz="3200" b="1" u="sng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”</a:t>
            </a:r>
            <a:endParaRPr lang="zh-CN" altLang="en-US" sz="3200" b="1" u="sng" dirty="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4797152"/>
            <a:ext cx="6048672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松鼠太太为什么说是美好的礼物？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" y="-54430"/>
            <a:ext cx="913823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48607" y="845569"/>
            <a:ext cx="6408712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因为是长颈鹿大叔去年寄来的花籽，才让这条小路在第二年春天开满了鲜花，这条开满鲜花的小路带给了大家美丽和快乐，所以松鼠太太才说：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这是多么美好的礼物！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”  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" y="-54430"/>
            <a:ext cx="913823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19" y="0"/>
            <a:ext cx="2351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70C0"/>
                </a:solidFill>
                <a:latin typeface="Adobe 楷体 Std R" pitchFamily="18" charset="-122"/>
                <a:ea typeface="Adobe 楷体 Std R" pitchFamily="18" charset="-122"/>
              </a:rPr>
              <a:t>课堂练习</a:t>
            </a:r>
            <a:endParaRPr lang="zh-CN" altLang="en-US" sz="3200" dirty="0">
              <a:solidFill>
                <a:srgbClr val="0070C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80728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楷体" panose="02010609060101010101" pitchFamily="49" charset="-122"/>
              </a:rPr>
              <a:t>   松鼠太太对鼹鼠先生说：</a:t>
            </a:r>
            <a:r>
              <a:rPr lang="en-US" altLang="zh-CN" sz="3600" b="1" dirty="0">
                <a:latin typeface="宋体" panose="02010600030101010101" pitchFamily="2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宋体" panose="02010600030101010101" pitchFamily="2" charset="-122"/>
                <a:ea typeface="楷体" panose="02010609060101010101" pitchFamily="49" charset="-122"/>
              </a:rPr>
              <a:t>我知道了，去年长颈鹿大叔寄给你的是花籽。这是多么美好的礼物啊！</a:t>
            </a:r>
            <a:r>
              <a:rPr lang="en-US" altLang="zh-CN" sz="3600" b="1" dirty="0">
                <a:latin typeface="宋体" panose="02010600030101010101" pitchFamily="2" charset="-122"/>
                <a:ea typeface="楷体" panose="02010609060101010101" pitchFamily="49" charset="-122"/>
              </a:rPr>
              <a:t>”</a:t>
            </a:r>
            <a:endParaRPr lang="zh-CN" alt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603396" y="3789040"/>
            <a:ext cx="6073060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松鼠太太说长颈鹿大叔的花籽是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美好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的礼物，因为这些花籽让小动物门前的小路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开满了鲜花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，给大家带来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美丽和快乐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" y="-54430"/>
            <a:ext cx="913823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1835696" y="404664"/>
            <a:ext cx="69127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3200" dirty="0">
                <a:latin typeface="Adobe 楷体 Std R" pitchFamily="18" charset="-122"/>
                <a:ea typeface="Adobe 楷体 Std R" pitchFamily="18" charset="-122"/>
              </a:rPr>
              <a:t>     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人们都说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赠人玫瑰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手有余香</a:t>
            </a:r>
            <a:r>
              <a:rPr lang="zh-CN" altLang="en-US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。在这条</a:t>
            </a:r>
            <a:r>
              <a:rPr lang="zh-CN" altLang="en-US" sz="4000" b="1" u="sng" dirty="0">
                <a:solidFill>
                  <a:srgbClr val="FF33CC"/>
                </a:solidFill>
                <a:latin typeface="Adobe 楷体 Std R" pitchFamily="18" charset="-122"/>
                <a:ea typeface="Adobe 楷体 Std R" pitchFamily="18" charset="-122"/>
              </a:rPr>
              <a:t>开满</a:t>
            </a:r>
            <a:r>
              <a:rPr lang="zh-CN" altLang="zh-CN" sz="4000" b="1" u="sng" dirty="0">
                <a:solidFill>
                  <a:srgbClr val="FF33CC"/>
                </a:solidFill>
                <a:latin typeface="Adobe 楷体 Std R" pitchFamily="18" charset="-122"/>
                <a:ea typeface="Adobe 楷体 Std R" pitchFamily="18" charset="-122"/>
              </a:rPr>
              <a:t>鲜花的小路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上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我们不但看到了春天最艳丽的景色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也看到了撒落的花籽给大家带来的美好感受。希望大家在生活中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也送出你最好的礼物吧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它不是金钱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,</a:t>
            </a:r>
            <a:r>
              <a:rPr lang="zh-CN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却比金钱更贵重</a:t>
            </a:r>
            <a:r>
              <a:rPr lang="en-US" altLang="zh-CN" sz="4000" b="1" dirty="0">
                <a:solidFill>
                  <a:srgbClr val="00B050"/>
                </a:solidFill>
                <a:latin typeface="Adobe 楷体 Std R" pitchFamily="18" charset="-122"/>
                <a:ea typeface="Adobe 楷体 Std R" pitchFamily="18" charset="-122"/>
              </a:rPr>
              <a:t>!</a:t>
            </a:r>
            <a:endParaRPr lang="zh-CN" altLang="zh-CN" sz="4000" b="1" dirty="0">
              <a:solidFill>
                <a:srgbClr val="00B05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124" y="292387"/>
            <a:ext cx="800219" cy="18404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>
                <a:solidFill>
                  <a:srgbClr val="7030A0"/>
                </a:solidFill>
                <a:latin typeface="Adobe 楷体 Std R" pitchFamily="18" charset="-122"/>
                <a:ea typeface="Adobe 楷体 Std R" pitchFamily="18" charset="-122"/>
              </a:rPr>
              <a:t>小结</a:t>
            </a:r>
            <a:endParaRPr lang="zh-CN" altLang="en-US" sz="4000" b="1" dirty="0">
              <a:solidFill>
                <a:srgbClr val="7030A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95537" y="4365104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FFC000"/>
                </a:solidFill>
                <a:latin typeface="Adobe 楷体 Std R" pitchFamily="18" charset="-122"/>
                <a:ea typeface="Adobe 楷体 Std R" pitchFamily="18" charset="-122"/>
              </a:rPr>
              <a:t>上学路上</a:t>
            </a:r>
            <a:endParaRPr lang="zh-CN" altLang="en-US" sz="4400" b="1" dirty="0">
              <a:solidFill>
                <a:srgbClr val="FFC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7" y="404664"/>
            <a:ext cx="1152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Adobe 楷体 Std R" pitchFamily="18" charset="-122"/>
                <a:ea typeface="Adobe 楷体 Std R" pitchFamily="18" charset="-122"/>
              </a:rPr>
              <a:t>导入</a:t>
            </a:r>
            <a:endParaRPr lang="zh-CN" altLang="en-US" sz="2800" b="1" dirty="0">
              <a:solidFill>
                <a:schemeClr val="bg1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6785" y="666274"/>
            <a:ext cx="2467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Adobe 楷体 Std R" pitchFamily="18" charset="-122"/>
                <a:ea typeface="Adobe 楷体 Std R" pitchFamily="18" charset="-122"/>
              </a:rPr>
              <a:t>上学路上</a:t>
            </a:r>
            <a:endParaRPr lang="zh-CN" altLang="en-US" sz="3600" b="1" dirty="0">
              <a:solidFill>
                <a:schemeClr val="bg1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548680"/>
            <a:ext cx="6624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Adobe 楷体 Std R" pitchFamily="18" charset="-122"/>
                <a:ea typeface="Adobe 楷体 Std R" pitchFamily="18" charset="-122"/>
              </a:rPr>
              <a:t>开满鲜花的小路</a:t>
            </a:r>
            <a:endParaRPr lang="zh-CN" altLang="en-US" sz="6600" b="1" dirty="0">
              <a:solidFill>
                <a:schemeClr val="bg1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340768"/>
            <a:ext cx="56657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春天来了，鼹鼠先生要去松鼠太太家做客。</a:t>
            </a:r>
            <a:r>
              <a:rPr lang="zh-CN" altLang="en-US" sz="2800" b="1" dirty="0">
                <a:solidFill>
                  <a:srgbClr val="7030A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啊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，通往松鼠太太家的路，成了一条开满鲜花的小路。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4511" y="4365104"/>
            <a:ext cx="461665" cy="9361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4839543"/>
            <a:ext cx="563972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鼹鼠先生看到满路的鲜花时又会怎么想？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5364088" y="3583120"/>
            <a:ext cx="1833645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惊喜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76570" y="260648"/>
            <a:ext cx="553998" cy="15841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知识讲解</a:t>
            </a:r>
            <a:endParaRPr lang="zh-CN" altLang="en-US" sz="2400" b="1" dirty="0">
              <a:solidFill>
                <a:srgbClr val="FF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0"/>
          <a:stretch>
            <a:fillRect/>
          </a:stretch>
        </p:blipFill>
        <p:spPr bwMode="auto">
          <a:xfrm>
            <a:off x="-23813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1556792"/>
            <a:ext cx="6120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b="1" dirty="0">
                <a:solidFill>
                  <a:srgbClr val="FF00FF"/>
                </a:solidFill>
                <a:latin typeface="Adobe 楷体 Std R" pitchFamily="18" charset="-122"/>
                <a:ea typeface="Adobe 楷体 Std R" pitchFamily="18" charset="-122"/>
              </a:rPr>
              <a:t>自读</a:t>
            </a:r>
            <a:r>
              <a:rPr lang="en-US" altLang="zh-CN" sz="3600" b="1" dirty="0">
                <a:solidFill>
                  <a:srgbClr val="FF00FF"/>
                </a:solidFill>
                <a:latin typeface="Adobe 楷体 Std R" pitchFamily="18" charset="-122"/>
                <a:ea typeface="Adobe 楷体 Std R" pitchFamily="18" charset="-122"/>
              </a:rPr>
              <a:t>6-12</a:t>
            </a:r>
            <a:r>
              <a:rPr lang="zh-CN" altLang="en-US" sz="3600" b="1" dirty="0">
                <a:solidFill>
                  <a:srgbClr val="FF00FF"/>
                </a:solidFill>
                <a:latin typeface="Adobe 楷体 Std R" pitchFamily="18" charset="-122"/>
                <a:ea typeface="Adobe 楷体 Std R" pitchFamily="18" charset="-122"/>
              </a:rPr>
              <a:t>自然段，说一说：动物们看到这条开满鲜花的小路，都有什么反应？</a:t>
            </a:r>
            <a:endParaRPr lang="zh-CN" altLang="en-US" sz="3600" b="1" dirty="0"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9"/>
          <p:cNvGrpSpPr/>
          <p:nvPr/>
        </p:nvGrpSpPr>
        <p:grpSpPr bwMode="auto">
          <a:xfrm>
            <a:off x="0" y="0"/>
            <a:ext cx="9144000" cy="6858000"/>
            <a:chOff x="0" y="0"/>
            <a:chExt cx="9144000" cy="5154290"/>
          </a:xfrm>
        </p:grpSpPr>
        <p:pic>
          <p:nvPicPr>
            <p:cNvPr id="5" name="图片 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91"/>
            <a:stretch>
              <a:fillRect/>
            </a:stretch>
          </p:blipFill>
          <p:spPr bwMode="auto">
            <a:xfrm>
              <a:off x="0" y="0"/>
              <a:ext cx="9144000" cy="5154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59" r="12540"/>
            <a:stretch>
              <a:fillRect/>
            </a:stretch>
          </p:blipFill>
          <p:spPr bwMode="auto">
            <a:xfrm flipH="1">
              <a:off x="6226573" y="3019289"/>
              <a:ext cx="1656184" cy="1802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1691680" y="141277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412776"/>
            <a:ext cx="8208912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刺猬太太走出门。看到门前开着一大片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绚丽多彩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的鲜花，她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惊奇地说：“这是谁在我家门前种的花？多美啊！</a:t>
            </a:r>
            <a:r>
              <a:rPr lang="en-US" altLang="zh-CN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811597"/>
            <a:ext cx="577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Adobe 楷体 Std R" pitchFamily="18" charset="-122"/>
                <a:ea typeface="Adobe 楷体 Std R" pitchFamily="18" charset="-122"/>
              </a:rPr>
              <a:t>写出了花朵的颜色鲜艳美丽</a:t>
            </a:r>
            <a:endParaRPr lang="zh-CN" altLang="en-US" sz="3200" b="1" dirty="0">
              <a:solidFill>
                <a:srgbClr val="7030A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7075671" y="3429000"/>
            <a:ext cx="1907704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刺猬太太很喜欢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683568" y="4653136"/>
            <a:ext cx="64087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/>
              <a:t>狐狸太太也很喜欢这些鲜花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692696"/>
            <a:ext cx="6768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   狐狸太太走出门。看到门前开着一大片五颜六色的鲜花，她奇怪地问：</a:t>
            </a:r>
            <a:r>
              <a:rPr lang="en-US" altLang="zh-CN" sz="3600" b="1" u="sng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“</a:t>
            </a:r>
            <a:r>
              <a:rPr lang="zh-CN" altLang="en-US" sz="3600" b="1" u="sng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这是谁在我家门前种的花？真美啊！</a:t>
            </a:r>
            <a:r>
              <a:rPr lang="en-US" altLang="zh-CN" sz="3600" b="1" u="sng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”</a:t>
            </a:r>
            <a:endParaRPr lang="zh-CN" altLang="en-US" sz="3600" b="1" u="sng" dirty="0">
              <a:solidFill>
                <a:srgbClr val="FF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" y="-54430"/>
            <a:ext cx="913823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836712"/>
            <a:ext cx="648072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   松鼠太太走出门，看见门前的小路上花朵簇簇。</a:t>
            </a:r>
            <a:r>
              <a:rPr lang="zh-CN" altLang="en-US" sz="3200" b="1" u="sng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49" charset="-122"/>
              </a:rPr>
              <a:t>小松鼠、小刺猬和小狐狸在那里快活地蹦啊跳啊。</a:t>
            </a:r>
            <a:endParaRPr lang="zh-CN" altLang="en-US" sz="3200" b="1" u="sng" dirty="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4149080"/>
            <a:ext cx="6408712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小动物们的表现说明了他们都很喜欢这些美丽的鲜花，这条开满鲜花的小路给大家带来了快乐。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806</Words>
  <Application>WPS 演示</Application>
  <PresentationFormat>全屏显示(4:3)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Adobe 楷体 Std R</vt:lpstr>
      <vt:lpstr>楷体</vt:lpstr>
      <vt:lpstr>黑体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12</cp:revision>
  <dcterms:created xsi:type="dcterms:W3CDTF">2020-08-28T09:42:00Z</dcterms:created>
  <dcterms:modified xsi:type="dcterms:W3CDTF">2021-08-02T02:18:01Z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